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8"/>
  </p:notesMasterIdLst>
  <p:sldIdLst>
    <p:sldId id="256" r:id="rId2"/>
    <p:sldId id="271" r:id="rId3"/>
    <p:sldId id="279" r:id="rId4"/>
    <p:sldId id="319" r:id="rId5"/>
    <p:sldId id="310" r:id="rId6"/>
    <p:sldId id="303" r:id="rId7"/>
    <p:sldId id="318" r:id="rId8"/>
    <p:sldId id="298" r:id="rId9"/>
    <p:sldId id="311" r:id="rId10"/>
    <p:sldId id="312" r:id="rId11"/>
    <p:sldId id="316" r:id="rId12"/>
    <p:sldId id="315" r:id="rId13"/>
    <p:sldId id="313" r:id="rId14"/>
    <p:sldId id="314" r:id="rId15"/>
    <p:sldId id="317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73098" autoAdjust="0"/>
  </p:normalViewPr>
  <p:slideViewPr>
    <p:cSldViewPr snapToGrid="0">
      <p:cViewPr varScale="1">
        <p:scale>
          <a:sx n="95" d="100"/>
          <a:sy n="95" d="100"/>
        </p:scale>
        <p:origin x="102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9B01F-3DD9-452B-A586-C30EF92105B0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564C5-4155-4E2A-B5DC-FCD9B2CB4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16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51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31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176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74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36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33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37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4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21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001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23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94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6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https://www.datastax.com/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86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64C5-4155-4E2A-B5DC-FCD9B2CB423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79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5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2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7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40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neo4j.com/blog/democratizing-data-discovery-airbnb/" TargetMode="External"/><Relationship Id="rId13" Type="http://schemas.openxmlformats.org/officeDocument/2006/relationships/hyperlink" Target="https://www.mongodb.com/docs/manual/reference/operator/query/or/" TargetMode="External"/><Relationship Id="rId18" Type="http://schemas.openxmlformats.org/officeDocument/2006/relationships/hyperlink" Target="https://www.mongodb.com/docs/v4.4/tutorial/getting-started/" TargetMode="External"/><Relationship Id="rId3" Type="http://schemas.openxmlformats.org/officeDocument/2006/relationships/hyperlink" Target="https://netflixtechblog.com/astyanax-retiring-an-old-friend-6cca1de9ac4" TargetMode="External"/><Relationship Id="rId7" Type="http://schemas.openxmlformats.org/officeDocument/2006/relationships/hyperlink" Target="https://netflixtechblog.com/revisiting-1-million-writes-per-second-c191a84864cc" TargetMode="External"/><Relationship Id="rId12" Type="http://schemas.openxmlformats.org/officeDocument/2006/relationships/hyperlink" Target="https://netflixtechblog.com/" TargetMode="External"/><Relationship Id="rId17" Type="http://schemas.openxmlformats.org/officeDocument/2006/relationships/hyperlink" Target="https://blog.container-solutions.com/what-is-eventual-consistency-and-why-is-it-so-cool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github.com/donnemartin/system-design-pri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flixtechblog.com/benchmarking-cassandra-scalability-on-aws-over-a-million-writes-per-second-39f45f066c9e" TargetMode="External"/><Relationship Id="rId11" Type="http://schemas.openxmlformats.org/officeDocument/2006/relationships/hyperlink" Target="https://neo4j.com/sandbox/?ref=developer-start" TargetMode="External"/><Relationship Id="rId5" Type="http://schemas.openxmlformats.org/officeDocument/2006/relationships/hyperlink" Target="https://medium.com/@sawomirkowalski/design-patterns-builder-fluent-interface-and-classic-builder-d16ad3e98f6c" TargetMode="External"/><Relationship Id="rId15" Type="http://schemas.openxmlformats.org/officeDocument/2006/relationships/hyperlink" Target="https://microservices.io/patterns/microservices.html" TargetMode="External"/><Relationship Id="rId10" Type="http://schemas.openxmlformats.org/officeDocument/2006/relationships/hyperlink" Target="https://medium.com/airbnb-engineering/scaling-knowledge-access-and-retrieval-at-airbnb-665b6ba21e95" TargetMode="External"/><Relationship Id="rId4" Type="http://schemas.openxmlformats.org/officeDocument/2006/relationships/hyperlink" Target="https://docs.datastax.com/en/developer/java-driver/4.13/" TargetMode="External"/><Relationship Id="rId9" Type="http://schemas.openxmlformats.org/officeDocument/2006/relationships/hyperlink" Target="https://medium.com/airbnb-engineering/contextualizing-airbnb-by-building-knowledge-graph-b7077e268d5a" TargetMode="External"/><Relationship Id="rId14" Type="http://schemas.openxmlformats.org/officeDocument/2006/relationships/hyperlink" Target="https://github.com/mongodb/mongo-python-driv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1A266-A3B8-491F-B948-A528C7B7D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ther Board">
            <a:extLst>
              <a:ext uri="{FF2B5EF4-FFF2-40B4-BE49-F238E27FC236}">
                <a16:creationId xmlns:a16="http://schemas.microsoft.com/office/drawing/2014/main" id="{619B1421-0665-4DE5-9B6C-9914C7F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7DE4A-FE16-4D95-99E1-93956CA9C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3108960"/>
            <a:ext cx="6546269" cy="268224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Insights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50D9A-6207-45AD-B1C0-826AC27A8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3"/>
            <a:ext cx="6546270" cy="112063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Module 2 Week 1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8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36" y="5647173"/>
            <a:ext cx="4721524" cy="7067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Netflix – Write Heavy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8E1BA1-B9FE-43DA-9FF6-A0BC74A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2" y="1466274"/>
            <a:ext cx="47529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058DE39-4DFB-4534-8C84-2F39C7CC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37" y="1270332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8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36" y="5647173"/>
            <a:ext cx="4721524" cy="706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Neo4j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hapter 11. Neo4j in production - Neo4j in Action">
            <a:extLst>
              <a:ext uri="{FF2B5EF4-FFF2-40B4-BE49-F238E27FC236}">
                <a16:creationId xmlns:a16="http://schemas.microsoft.com/office/drawing/2014/main" id="{C88B4FAF-EFD6-48C2-9F3E-C65457A5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04" y="1719631"/>
            <a:ext cx="8892791" cy="39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34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2" y="6187054"/>
            <a:ext cx="4721524" cy="5846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Neo4j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ow to visualize Neo4j time series data - Cambridge Intelligence">
            <a:extLst>
              <a:ext uri="{FF2B5EF4-FFF2-40B4-BE49-F238E27FC236}">
                <a16:creationId xmlns:a16="http://schemas.microsoft.com/office/drawing/2014/main" id="{545356B8-637A-4B52-871B-6AFABACC15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062" y="1634708"/>
            <a:ext cx="5032742" cy="413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16B46CF-01A6-4B91-8C98-41DE2DE831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" y="1545741"/>
            <a:ext cx="5715000" cy="42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76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35" y="5647173"/>
            <a:ext cx="6541476" cy="706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eBay – Knowledge Graph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he eBay App for Google Assistant: Graph-Powered Conversational Commerce">
            <a:extLst>
              <a:ext uri="{FF2B5EF4-FFF2-40B4-BE49-F238E27FC236}">
                <a16:creationId xmlns:a16="http://schemas.microsoft.com/office/drawing/2014/main" id="{E4C3BC9B-6E67-4F81-B63D-68D80CA80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6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35" y="5647173"/>
            <a:ext cx="6541476" cy="706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Airbnb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Socio-technical System – #JUSTUS">
            <a:extLst>
              <a:ext uri="{FF2B5EF4-FFF2-40B4-BE49-F238E27FC236}">
                <a16:creationId xmlns:a16="http://schemas.microsoft.com/office/drawing/2014/main" id="{985F071C-FF4B-4E21-B149-FFD1CA4CE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36" y="0"/>
            <a:ext cx="8007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14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35" y="5647173"/>
            <a:ext cx="9284676" cy="7067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Airbnb Contextualization – Knowledge Graph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Airbnb Democratizes Data Discovery with the Neo4j Graph Platform">
            <a:extLst>
              <a:ext uri="{FF2B5EF4-FFF2-40B4-BE49-F238E27FC236}">
                <a16:creationId xmlns:a16="http://schemas.microsoft.com/office/drawing/2014/main" id="{E0D40520-6B35-495B-AD27-D3F0233B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6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019C-3C34-4D29-879F-1327542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A842-91BF-4704-8084-6C3AE39FE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8"/>
            <a:ext cx="10363200" cy="364073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dirty="0">
                <a:hlinkClick r:id="rId3"/>
              </a:rPr>
              <a:t>https://www.infoq.com/presentations/Twitter-Timeline-Scalability/</a:t>
            </a:r>
          </a:p>
          <a:p>
            <a:pPr marL="0" indent="0">
              <a:buNone/>
            </a:pPr>
            <a:r>
              <a:rPr lang="en-IN" dirty="0">
                <a:hlinkClick r:id="rId3"/>
              </a:rPr>
              <a:t>https://netflixtechblog.com/astyanax-retiring-an-old-friend-6cca1de9ac4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4"/>
              </a:rPr>
              <a:t>https://docs.datastax.com/en/developer/java-driver/4.13/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5"/>
              </a:rPr>
              <a:t>https://medium.com/@sawomirkowalski/design-patterns-builder-fluent-interface-and-classic-builder-d16ad3e98f6c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6"/>
              </a:rPr>
              <a:t>https://netflixtechblog.com/benchmarking-cassandra-scalability-on-aws-over-a-million-writes-per-second-39f45f066c9e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7"/>
              </a:rPr>
              <a:t>https://netflixtechblog.com/revisiting-1-million-writes-per-second-c191a84864cc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8"/>
              </a:rPr>
              <a:t>https://neo4j.com/blog/democratizing-data-discovery-airbnb/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9"/>
              </a:rPr>
              <a:t>https://medium.com/airbnb-engineering/contextualizing-airbnb-by-building-knowledge-graph-b7077e268d5a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0"/>
              </a:rPr>
              <a:t>https://medium.com/airbnb-engineering/scaling-knowledge-access-and-retrieval-at-airbnb-665b6ba21e95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1"/>
              </a:rPr>
              <a:t>https://neo4j.com/sandbox/?ref=developer-start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2"/>
              </a:rPr>
              <a:t>https://netflixtechblog.com/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3"/>
              </a:rPr>
              <a:t>https://www.mongodb.com/docs/manual/reference/operator/query/or/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4"/>
              </a:rPr>
              <a:t>https://github.com/mongodb/mongo-python-driver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5"/>
              </a:rPr>
              <a:t>https://microservices.io/patterns/microservices.html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6"/>
              </a:rPr>
              <a:t>https://github.com/donnemartin/system-design-primer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17"/>
              </a:rPr>
              <a:t>https://blog.container-solutions.com/what-is-eventual-consistency-and-why-is-it-so-cool</a:t>
            </a:r>
            <a:endParaRPr lang="en-IN" dirty="0"/>
          </a:p>
          <a:p>
            <a:pPr marL="0" indent="0">
              <a:buNone/>
            </a:pPr>
            <a:r>
              <a:rPr lang="en-IN">
                <a:hlinkClick r:id="rId18"/>
              </a:rPr>
              <a:t>https://www.mongodb.com/docs/v4.4/tutorial/getting-started/</a:t>
            </a:r>
            <a:endParaRPr lang="en-IN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069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DD87-DDE0-4E19-85E2-1893AE5B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EEB9-1BCF-4A6B-B2FA-BF87B3B8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10363200" cy="2633031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Document DB - Code Walkthrough</a:t>
            </a:r>
          </a:p>
          <a:p>
            <a:pPr>
              <a:buFontTx/>
              <a:buChar char="-"/>
            </a:pPr>
            <a:r>
              <a:rPr lang="en-IN" dirty="0"/>
              <a:t>Key-Value DB – Twitter Case Study</a:t>
            </a:r>
          </a:p>
          <a:p>
            <a:pPr>
              <a:buFontTx/>
              <a:buChar char="-"/>
            </a:pPr>
            <a:r>
              <a:rPr lang="en-IN" dirty="0"/>
              <a:t>Wide Column DB – Netflix Case Study</a:t>
            </a:r>
          </a:p>
          <a:p>
            <a:pPr>
              <a:buFontTx/>
              <a:buChar char="-"/>
            </a:pPr>
            <a:r>
              <a:rPr lang="en-IN" dirty="0"/>
              <a:t>Graph DB </a:t>
            </a:r>
            <a:r>
              <a:rPr lang="en-IN"/>
              <a:t>: eBay </a:t>
            </a:r>
            <a:r>
              <a:rPr lang="en-IN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58143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2" y="3641523"/>
            <a:ext cx="4973932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RDBMS vs MongoDB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ngoDB vs Relational Database | Download Scientific Diagram">
            <a:extLst>
              <a:ext uri="{FF2B5EF4-FFF2-40B4-BE49-F238E27FC236}">
                <a16:creationId xmlns:a16="http://schemas.microsoft.com/office/drawing/2014/main" id="{B9613F05-E43F-4F8C-8E26-019FB4B45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521" y="968502"/>
            <a:ext cx="5896894" cy="51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2" y="3641523"/>
            <a:ext cx="4973932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MongoDB Data Model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Data Model Design — MongoDB Manual">
            <a:extLst>
              <a:ext uri="{FF2B5EF4-FFF2-40B4-BE49-F238E27FC236}">
                <a16:creationId xmlns:a16="http://schemas.microsoft.com/office/drawing/2014/main" id="{68C86937-B9BF-469A-877B-94766081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45" y="1531400"/>
            <a:ext cx="4726912" cy="38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ta Modeling Introduction — MongoDB Manual">
            <a:extLst>
              <a:ext uri="{FF2B5EF4-FFF2-40B4-BE49-F238E27FC236}">
                <a16:creationId xmlns:a16="http://schemas.microsoft.com/office/drawing/2014/main" id="{8FBB2060-4172-46E9-A1F7-DFC8791A4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1400"/>
            <a:ext cx="4878475" cy="360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71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680660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Code Walkthrough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07ED31-6FA0-4967-A8DD-C5388BC17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9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6" y="5255287"/>
            <a:ext cx="5814644" cy="1410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Twitter Time</a:t>
            </a:r>
            <a:br>
              <a:rPr lang="en-US" dirty="0"/>
            </a:br>
            <a:r>
              <a:rPr lang="en-US" dirty="0"/>
              <a:t>lines – Read Heavy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BCD5FA-8E45-441F-B164-B8A1905F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218" y="776287"/>
            <a:ext cx="83534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1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6" y="5255287"/>
            <a:ext cx="3898602" cy="1410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Redis – Stability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ample of service operation in case of failure of MongoDB">
            <a:extLst>
              <a:ext uri="{FF2B5EF4-FFF2-40B4-BE49-F238E27FC236}">
                <a16:creationId xmlns:a16="http://schemas.microsoft.com/office/drawing/2014/main" id="{73889385-14F4-4B24-A6CE-B302947FAC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58" y="272614"/>
            <a:ext cx="7248525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64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989D7-9155-4B9D-90C8-1A7BE7D3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5727561"/>
            <a:ext cx="2793441" cy="706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Cassandra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B5C145-6254-4C06-8CD9-CA8BDAE4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404"/>
            <a:ext cx="4310742" cy="23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14FA-3630-4F27-B550-CFB78E94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42" y="1190449"/>
            <a:ext cx="5358995" cy="34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904DEBF-A2C5-43C0-97B6-EE4407C8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48" y="4358777"/>
            <a:ext cx="43148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8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EE7F79-08E8-405E-9B6D-B1560F348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styanax - Cassandra Write Data">
            <a:extLst>
              <a:ext uri="{FF2B5EF4-FFF2-40B4-BE49-F238E27FC236}">
                <a16:creationId xmlns:a16="http://schemas.microsoft.com/office/drawing/2014/main" id="{403D922B-E66E-438F-9651-CFC9FA02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82" y="1190730"/>
            <a:ext cx="9144000" cy="50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62646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_2SEEDS">
      <a:dk1>
        <a:srgbClr val="000000"/>
      </a:dk1>
      <a:lt1>
        <a:srgbClr val="FFFFFF"/>
      </a:lt1>
      <a:dk2>
        <a:srgbClr val="312B1C"/>
      </a:dk2>
      <a:lt2>
        <a:srgbClr val="F0F1F3"/>
      </a:lt2>
      <a:accent1>
        <a:srgbClr val="CC9616"/>
      </a:accent1>
      <a:accent2>
        <a:srgbClr val="E75F29"/>
      </a:accent2>
      <a:accent3>
        <a:srgbClr val="98A91E"/>
      </a:accent3>
      <a:accent4>
        <a:srgbClr val="176FD5"/>
      </a:accent4>
      <a:accent5>
        <a:srgbClr val="373FE8"/>
      </a:accent5>
      <a:accent6>
        <a:srgbClr val="631ED6"/>
      </a:accent6>
      <a:hlink>
        <a:srgbClr val="3F65B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8205</TotalTime>
  <Words>266</Words>
  <Application>Microsoft Office PowerPoint</Application>
  <PresentationFormat>Widescreen</PresentationFormat>
  <Paragraphs>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Grandview Display</vt:lpstr>
      <vt:lpstr>DashVTI</vt:lpstr>
      <vt:lpstr>Insights</vt:lpstr>
      <vt:lpstr>Agenda</vt:lpstr>
      <vt:lpstr>RDBMS vs MongoDB</vt:lpstr>
      <vt:lpstr>MongoDB Data Model</vt:lpstr>
      <vt:lpstr>Code Walkthrough</vt:lpstr>
      <vt:lpstr>Twitter Time lines – Read Heavy</vt:lpstr>
      <vt:lpstr>Redis – Stability</vt:lpstr>
      <vt:lpstr>Cassandra</vt:lpstr>
      <vt:lpstr>PowerPoint Presentation</vt:lpstr>
      <vt:lpstr>Netflix – Write Heavy</vt:lpstr>
      <vt:lpstr>Neo4j</vt:lpstr>
      <vt:lpstr>Neo4j</vt:lpstr>
      <vt:lpstr>eBay – Knowledge Graph</vt:lpstr>
      <vt:lpstr>Airbnb</vt:lpstr>
      <vt:lpstr>Airbnb Contextualization – Knowledge Graph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Venkatesan</dc:creator>
  <cp:lastModifiedBy>Rajesh Venkatesan</cp:lastModifiedBy>
  <cp:revision>384</cp:revision>
  <dcterms:created xsi:type="dcterms:W3CDTF">2021-07-14T17:56:13Z</dcterms:created>
  <dcterms:modified xsi:type="dcterms:W3CDTF">2023-03-11T07:53:42Z</dcterms:modified>
</cp:coreProperties>
</file>